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72" r:id="rId5"/>
    <p:sldId id="274" r:id="rId6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" userDrawn="1">
          <p15:clr>
            <a:srgbClr val="A4A3A4"/>
          </p15:clr>
        </p15:guide>
        <p15:guide id="2" orient="horz" pos="888" userDrawn="1">
          <p15:clr>
            <a:srgbClr val="A4A3A4"/>
          </p15:clr>
        </p15:guide>
        <p15:guide id="3" pos="24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h Parks" initials="JP" lastIdx="7" clrIdx="0">
    <p:extLst>
      <p:ext uri="{19B8F6BF-5375-455C-9EA6-DF929625EA0E}">
        <p15:presenceInfo xmlns:p15="http://schemas.microsoft.com/office/powerpoint/2012/main" userId="S-1-5-21-1482476501-2139871995-682003330-428484" providerId="AD"/>
      </p:ext>
    </p:extLst>
  </p:cmAuthor>
  <p:cmAuthor id="2" name="Florencia Correa (g)" initials="FC(" lastIdx="1" clrIdx="1">
    <p:extLst>
      <p:ext uri="{19B8F6BF-5375-455C-9EA6-DF929625EA0E}">
        <p15:presenceInfo xmlns:p15="http://schemas.microsoft.com/office/powerpoint/2012/main" userId="Florencia Correa (g)" providerId="None"/>
      </p:ext>
    </p:extLst>
  </p:cmAuthor>
  <p:cmAuthor id="3" name="Kristin Landgraff" initials="KL" lastIdx="11" clrIdx="2">
    <p:extLst>
      <p:ext uri="{19B8F6BF-5375-455C-9EA6-DF929625EA0E}">
        <p15:presenceInfo xmlns:p15="http://schemas.microsoft.com/office/powerpoint/2012/main" userId="S-1-5-21-1482476501-2139871995-682003330-346484" providerId="AD"/>
      </p:ext>
    </p:extLst>
  </p:cmAuthor>
  <p:cmAuthor id="4" name="Max Ciaccio" initials="MC" lastIdx="2" clrIdx="3">
    <p:extLst>
      <p:ext uri="{19B8F6BF-5375-455C-9EA6-DF929625EA0E}">
        <p15:presenceInfo xmlns:p15="http://schemas.microsoft.com/office/powerpoint/2012/main" userId="Max Ciaccio" providerId="None"/>
      </p:ext>
    </p:extLst>
  </p:cmAuthor>
  <p:cmAuthor id="5" name="Mari London" initials="ML" lastIdx="3" clrIdx="4">
    <p:extLst>
      <p:ext uri="{19B8F6BF-5375-455C-9EA6-DF929625EA0E}">
        <p15:presenceInfo xmlns:p15="http://schemas.microsoft.com/office/powerpoint/2012/main" userId="S-1-5-21-1482476501-2139871995-682003330-439715" providerId="AD"/>
      </p:ext>
    </p:extLst>
  </p:cmAuthor>
  <p:cmAuthor id="6" name="Zas, Maria Florencia" initials="ZMF" lastIdx="3" clrIdx="5">
    <p:extLst>
      <p:ext uri="{19B8F6BF-5375-455C-9EA6-DF929625EA0E}">
        <p15:presenceInfo xmlns:p15="http://schemas.microsoft.com/office/powerpoint/2012/main" userId="S-1-5-21-329068152-1454471165-1417001333-33233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A39D"/>
    <a:srgbClr val="F15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71" autoAdjust="0"/>
    <p:restoredTop sz="94660"/>
  </p:normalViewPr>
  <p:slideViewPr>
    <p:cSldViewPr snapToGrid="0">
      <p:cViewPr varScale="1">
        <p:scale>
          <a:sx n="59" d="100"/>
          <a:sy n="59" d="100"/>
        </p:scale>
        <p:origin x="2491" y="62"/>
      </p:cViewPr>
      <p:guideLst>
        <p:guide orient="horz" pos="288"/>
        <p:guide orient="horz" pos="88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744" y="102"/>
      </p:cViewPr>
      <p:guideLst/>
    </p:cSldViewPr>
  </p:notesViewPr>
  <p:gridSpacing cx="164592" cy="16459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66B3A-7D32-49E7-8493-EE0508FBF87C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D5ED12-DE20-4126-8662-B5F73DE65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3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FF26F-158F-47DD-86DD-C24F824DCF4D}" type="datetimeFigureOut">
              <a:rPr lang="en-US" smtClean="0"/>
              <a:t>2/28/2017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257300"/>
            <a:ext cx="262255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2F52E-6613-4EE7-A3C5-E4F6941FF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2F52E-6613-4EE7-A3C5-E4F6941FFF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2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399" cy="3073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8450" y="1717286"/>
            <a:ext cx="66065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627815" y="749808"/>
            <a:ext cx="3178175" cy="438150"/>
          </a:xfrm>
          <a:prstGeom prst="rect">
            <a:avLst/>
          </a:prstGeom>
        </p:spPr>
        <p:txBody>
          <a:bodyPr lIns="0" tIns="0" rIns="0" bIns="0"/>
          <a:lstStyle>
            <a:lvl1pPr>
              <a:defRPr sz="30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47727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704">
          <p15:clr>
            <a:srgbClr val="FBAE40"/>
          </p15:clr>
        </p15:guide>
        <p15:guide id="2" pos="1776">
          <p15:clr>
            <a:srgbClr val="FBAE40"/>
          </p15:clr>
        </p15:guide>
        <p15:guide id="3" pos="3096">
          <p15:clr>
            <a:srgbClr val="FBAE40"/>
          </p15:clr>
        </p15:guide>
        <p15:guide id="4" pos="31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251274"/>
            <a:ext cx="6553200" cy="7868011"/>
          </a:xfrm>
          <a:prstGeom prst="rect">
            <a:avLst/>
          </a:prstGeom>
        </p:spPr>
        <p:txBody>
          <a:bodyPr vert="horz" wrap="square" lIns="0" tIns="0" rIns="0" bIns="365760" rtlCol="0">
            <a:noAutofit/>
          </a:bodyPr>
          <a:lstStyle>
            <a:lvl1pPr>
              <a:defRPr lang="en-US" sz="1000" kern="1200" smtClean="0">
                <a:solidFill>
                  <a:schemeClr val="tx1"/>
                </a:solidFill>
                <a:latin typeface="Segoe UI"/>
                <a:cs typeface="Segoe UI"/>
              </a:defRPr>
            </a:lvl1pPr>
            <a:lvl2pPr>
              <a:defRPr lang="en-US" sz="1800" kern="1200" smtClean="0">
                <a:solidFill>
                  <a:schemeClr val="tx1"/>
                </a:solidFill>
                <a:latin typeface="+mn-lt"/>
              </a:defRPr>
            </a:lvl2pPr>
            <a:lvl3pPr>
              <a:defRPr lang="en-US" sz="1800" kern="120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800" kern="120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800" kern="1200">
                <a:solidFill>
                  <a:schemeClr val="tx1"/>
                </a:solidFill>
                <a:latin typeface="+mn-lt"/>
              </a:defRPr>
            </a:lvl5pPr>
          </a:lstStyle>
          <a:p>
            <a:pPr marL="12700" marR="5080" lvl="0" algn="l" defTabSz="914400" rtl="0" eaLnBrk="1" latinLnBrk="0" hangingPunct="1">
              <a:lnSpc>
                <a:spcPct val="118000"/>
              </a:lnSpc>
            </a:pPr>
            <a:r>
              <a:rPr lang="en-US" dirty="0"/>
              <a:t>Click to edit Master text styles</a:t>
            </a:r>
          </a:p>
        </p:txBody>
      </p:sp>
      <p:sp>
        <p:nvSpPr>
          <p:cNvPr id="4" name="Holder 2"/>
          <p:cNvSpPr>
            <a:spLocks noGrp="1"/>
          </p:cNvSpPr>
          <p:nvPr>
            <p:ph type="title"/>
          </p:nvPr>
        </p:nvSpPr>
        <p:spPr>
          <a:xfrm>
            <a:off x="304800" y="531074"/>
            <a:ext cx="7162800" cy="457200"/>
          </a:xfrm>
        </p:spPr>
        <p:txBody>
          <a:bodyPr lIns="0" tIns="0" rIns="0" bIns="0"/>
          <a:lstStyle>
            <a:lvl1pPr algn="ctr">
              <a:defRPr sz="30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6353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2"/>
          <p:cNvSpPr>
            <a:spLocks noGrp="1"/>
          </p:cNvSpPr>
          <p:nvPr>
            <p:ph type="title"/>
          </p:nvPr>
        </p:nvSpPr>
        <p:spPr>
          <a:xfrm>
            <a:off x="304800" y="531074"/>
            <a:ext cx="7162800" cy="457200"/>
          </a:xfrm>
        </p:spPr>
        <p:txBody>
          <a:bodyPr lIns="0" tIns="0" rIns="0" bIns="0"/>
          <a:lstStyle>
            <a:lvl1pPr algn="ctr">
              <a:defRPr sz="30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251274"/>
            <a:ext cx="3124200" cy="7868011"/>
          </a:xfrm>
          <a:prstGeom prst="rect">
            <a:avLst/>
          </a:prstGeom>
        </p:spPr>
        <p:txBody>
          <a:bodyPr vert="horz" wrap="square" lIns="0" tIns="0" rIns="0" bIns="365760" rtlCol="0">
            <a:noAutofit/>
          </a:bodyPr>
          <a:lstStyle>
            <a:lvl1pPr>
              <a:defRPr lang="en-US" sz="1000" kern="1200" smtClean="0">
                <a:solidFill>
                  <a:schemeClr val="tx1"/>
                </a:solidFill>
                <a:latin typeface="Segoe UI"/>
                <a:cs typeface="Segoe UI"/>
              </a:defRPr>
            </a:lvl1pPr>
            <a:lvl2pPr>
              <a:defRPr lang="en-US" sz="1800" kern="1200" smtClean="0">
                <a:solidFill>
                  <a:schemeClr val="tx1"/>
                </a:solidFill>
                <a:latin typeface="+mn-lt"/>
              </a:defRPr>
            </a:lvl2pPr>
            <a:lvl3pPr>
              <a:defRPr lang="en-US" sz="1800" kern="120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800" kern="120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800" kern="1200">
                <a:solidFill>
                  <a:schemeClr val="tx1"/>
                </a:solidFill>
                <a:latin typeface="+mn-lt"/>
              </a:defRPr>
            </a:lvl5pPr>
          </a:lstStyle>
          <a:p>
            <a:pPr marL="12700" marR="5080" lvl="0" algn="l" defTabSz="914400" rtl="0" eaLnBrk="1" latinLnBrk="0" hangingPunct="1">
              <a:lnSpc>
                <a:spcPct val="118000"/>
              </a:lnSpc>
            </a:pPr>
            <a:r>
              <a:rPr lang="en-US" dirty="0"/>
              <a:t>Click to edit Master text styles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038600" y="1251274"/>
            <a:ext cx="3124200" cy="7868011"/>
          </a:xfrm>
          <a:prstGeom prst="rect">
            <a:avLst/>
          </a:prstGeom>
        </p:spPr>
        <p:txBody>
          <a:bodyPr vert="horz" wrap="square" lIns="0" tIns="0" rIns="0" bIns="365760" rtlCol="0">
            <a:noAutofit/>
          </a:bodyPr>
          <a:lstStyle>
            <a:lvl1pPr>
              <a:defRPr lang="en-US" sz="1000" kern="1200" smtClean="0">
                <a:solidFill>
                  <a:schemeClr val="tx1"/>
                </a:solidFill>
                <a:latin typeface="Segoe UI"/>
                <a:cs typeface="Segoe UI"/>
              </a:defRPr>
            </a:lvl1pPr>
            <a:lvl2pPr>
              <a:defRPr lang="en-US" sz="1800" kern="1200" smtClean="0">
                <a:solidFill>
                  <a:schemeClr val="tx1"/>
                </a:solidFill>
                <a:latin typeface="+mn-lt"/>
              </a:defRPr>
            </a:lvl2pPr>
            <a:lvl3pPr>
              <a:defRPr lang="en-US" sz="1800" kern="120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800" kern="120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800" kern="1200">
                <a:solidFill>
                  <a:schemeClr val="tx1"/>
                </a:solidFill>
                <a:latin typeface="+mn-lt"/>
              </a:defRPr>
            </a:lvl5pPr>
          </a:lstStyle>
          <a:p>
            <a:pPr marL="12700" marR="5080" lvl="0" algn="l" defTabSz="914400" rtl="0" eaLnBrk="1" latinLnBrk="0" hangingPunct="1">
              <a:lnSpc>
                <a:spcPct val="118000"/>
              </a:lnSpc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68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2278" y="699516"/>
            <a:ext cx="4394436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A7A9AC"/>
                </a:solidFill>
                <a:latin typeface="Segoe UI Light"/>
                <a:cs typeface="Segoe UI Light"/>
              </a:defRPr>
            </a:lvl1pPr>
          </a:lstStyle>
          <a:p>
            <a:endParaRPr dirty="0"/>
          </a:p>
        </p:txBody>
      </p:sp>
      <p:sp>
        <p:nvSpPr>
          <p:cNvPr id="10" name="object 14"/>
          <p:cNvSpPr/>
          <p:nvPr userDrawn="1"/>
        </p:nvSpPr>
        <p:spPr>
          <a:xfrm>
            <a:off x="614282" y="9606320"/>
            <a:ext cx="972684" cy="2645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 userDrawn="1"/>
        </p:nvSpPr>
        <p:spPr>
          <a:xfrm>
            <a:off x="2718487" y="9736728"/>
            <a:ext cx="2437370" cy="12311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algn="ctr">
              <a:defRPr sz="800">
                <a:solidFill>
                  <a:srgbClr val="6D6E71"/>
                </a:solidFill>
                <a:latin typeface="Segoe UI Light"/>
                <a:cs typeface="Segoe UI Ligh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6D6E71"/>
                </a:solidFill>
                <a:latin typeface="Segoe UI Light"/>
                <a:cs typeface="Segoe UI Light"/>
              </a:rPr>
              <a:t>© 2017 Avanade Inc.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0" r:id="rId3"/>
  </p:sldLayoutIdLst>
  <p:hf sldNum="0" hdr="0" ftr="0" dt="0"/>
  <p:txStyles>
    <p:titleStyle>
      <a:lvl1pPr>
        <a:defRPr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>
        <a:defRPr sz="1200">
          <a:solidFill>
            <a:schemeClr val="bg1"/>
          </a:solidFill>
          <a:latin typeface="Segoe UI Light" panose="020B0502040204020203" pitchFamily="34" charset="0"/>
          <a:ea typeface="+mn-ea"/>
          <a:cs typeface="+mn-cs"/>
        </a:defRPr>
      </a:lvl1pPr>
      <a:lvl2pPr marL="457200">
        <a:defRPr sz="1200">
          <a:solidFill>
            <a:schemeClr val="bg1"/>
          </a:solidFill>
          <a:latin typeface="Segoe UI Light" panose="020B0502040204020203" pitchFamily="34" charset="0"/>
          <a:ea typeface="+mn-ea"/>
          <a:cs typeface="+mn-cs"/>
        </a:defRPr>
      </a:lvl2pPr>
      <a:lvl3pPr marL="914400">
        <a:defRPr sz="1200">
          <a:solidFill>
            <a:schemeClr val="bg1"/>
          </a:solidFill>
          <a:latin typeface="Segoe UI Light" panose="020B0502040204020203" pitchFamily="34" charset="0"/>
          <a:ea typeface="+mn-ea"/>
          <a:cs typeface="+mn-cs"/>
        </a:defRPr>
      </a:lvl3pPr>
      <a:lvl4pPr marL="1371600">
        <a:defRPr sz="1200">
          <a:solidFill>
            <a:schemeClr val="bg1"/>
          </a:solidFill>
          <a:latin typeface="Segoe UI Light" panose="020B0502040204020203" pitchFamily="34" charset="0"/>
          <a:ea typeface="+mn-ea"/>
          <a:cs typeface="+mn-cs"/>
        </a:defRPr>
      </a:lvl4pPr>
      <a:lvl5pPr marL="1828800">
        <a:defRPr sz="1200">
          <a:solidFill>
            <a:schemeClr val="bg1"/>
          </a:solidFill>
          <a:latin typeface="Segoe UI Light" panose="020B0502040204020203" pitchFamily="34" charset="0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672" userDrawn="1">
          <p15:clr>
            <a:srgbClr val="F26B43"/>
          </p15:clr>
        </p15:guide>
        <p15:guide id="3" pos="4512" userDrawn="1">
          <p15:clr>
            <a:srgbClr val="F26B43"/>
          </p15:clr>
        </p15:guide>
        <p15:guide id="4" orient="horz" pos="2208" userDrawn="1">
          <p15:clr>
            <a:srgbClr val="F26B43"/>
          </p15:clr>
        </p15:guide>
        <p15:guide id="5" pos="2352" userDrawn="1">
          <p15:clr>
            <a:srgbClr val="F26B43"/>
          </p15:clr>
        </p15:guide>
        <p15:guide id="6" pos="2544" userDrawn="1">
          <p15:clr>
            <a:srgbClr val="F26B43"/>
          </p15:clr>
        </p15:guide>
        <p15:guide id="7" pos="384" userDrawn="1">
          <p15:clr>
            <a:srgbClr val="F26B43"/>
          </p15:clr>
        </p15:guide>
        <p15:guide id="8" pos="28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32" y="7244480"/>
            <a:ext cx="420972" cy="504294"/>
          </a:xfrm>
          <a:prstGeom prst="rect">
            <a:avLst/>
          </a:prstGeom>
        </p:spPr>
      </p:pic>
      <p:cxnSp>
        <p:nvCxnSpPr>
          <p:cNvPr id="64" name="Straight Arrow Connector 63"/>
          <p:cNvCxnSpPr/>
          <p:nvPr/>
        </p:nvCxnSpPr>
        <p:spPr>
          <a:xfrm>
            <a:off x="5429758" y="6466855"/>
            <a:ext cx="1697703" cy="0"/>
          </a:xfrm>
          <a:prstGeom prst="straightConnector1">
            <a:avLst/>
          </a:prstGeom>
          <a:ln w="28575">
            <a:solidFill>
              <a:srgbClr val="1697A7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15831" y="1921971"/>
            <a:ext cx="6606540" cy="184666"/>
          </a:xfrm>
        </p:spPr>
        <p:txBody>
          <a:bodyPr/>
          <a:lstStyle/>
          <a:p>
            <a:r>
              <a:rPr lang="en-US" dirty="0"/>
              <a:t>Transform, engage, empower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99764" y="446119"/>
            <a:ext cx="3425232" cy="621697"/>
          </a:xfrm>
        </p:spPr>
        <p:txBody>
          <a:bodyPr/>
          <a:lstStyle/>
          <a:p>
            <a:r>
              <a:rPr lang="en-US" dirty="0"/>
              <a:t>Avanade</a:t>
            </a:r>
          </a:p>
          <a:p>
            <a:r>
              <a:rPr lang="en-US" dirty="0"/>
              <a:t>Digital Employee Experience</a:t>
            </a:r>
          </a:p>
        </p:txBody>
      </p:sp>
      <p:sp>
        <p:nvSpPr>
          <p:cNvPr id="21" name="object 16"/>
          <p:cNvSpPr/>
          <p:nvPr/>
        </p:nvSpPr>
        <p:spPr>
          <a:xfrm>
            <a:off x="3596912" y="4121389"/>
            <a:ext cx="177165" cy="177165"/>
          </a:xfrm>
          <a:custGeom>
            <a:avLst/>
            <a:gdLst/>
            <a:ahLst/>
            <a:cxnLst/>
            <a:rect l="l" t="t" r="r" b="b"/>
            <a:pathLst>
              <a:path w="177164" h="177164">
                <a:moveTo>
                  <a:pt x="78219" y="0"/>
                </a:moveTo>
                <a:lnTo>
                  <a:pt x="44627" y="10880"/>
                </a:lnTo>
                <a:lnTo>
                  <a:pt x="18716" y="33029"/>
                </a:lnTo>
                <a:lnTo>
                  <a:pt x="3002" y="63279"/>
                </a:lnTo>
                <a:lnTo>
                  <a:pt x="0" y="98463"/>
                </a:lnTo>
                <a:lnTo>
                  <a:pt x="10882" y="132055"/>
                </a:lnTo>
                <a:lnTo>
                  <a:pt x="33034" y="157965"/>
                </a:lnTo>
                <a:lnTo>
                  <a:pt x="63284" y="173679"/>
                </a:lnTo>
                <a:lnTo>
                  <a:pt x="98463" y="176682"/>
                </a:lnTo>
                <a:lnTo>
                  <a:pt x="132055" y="165799"/>
                </a:lnTo>
                <a:lnTo>
                  <a:pt x="157965" y="143648"/>
                </a:lnTo>
                <a:lnTo>
                  <a:pt x="173679" y="113397"/>
                </a:lnTo>
                <a:lnTo>
                  <a:pt x="176682" y="78219"/>
                </a:lnTo>
                <a:lnTo>
                  <a:pt x="165801" y="44627"/>
                </a:lnTo>
                <a:lnTo>
                  <a:pt x="143652" y="18716"/>
                </a:lnTo>
                <a:lnTo>
                  <a:pt x="113403" y="3002"/>
                </a:lnTo>
                <a:lnTo>
                  <a:pt x="78219" y="0"/>
                </a:lnTo>
                <a:close/>
              </a:path>
            </a:pathLst>
          </a:custGeom>
          <a:ln w="1651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7"/>
          <p:cNvSpPr/>
          <p:nvPr/>
        </p:nvSpPr>
        <p:spPr>
          <a:xfrm>
            <a:off x="3597628" y="4121623"/>
            <a:ext cx="166370" cy="177165"/>
          </a:xfrm>
          <a:custGeom>
            <a:avLst/>
            <a:gdLst/>
            <a:ahLst/>
            <a:cxnLst/>
            <a:rect l="l" t="t" r="r" b="b"/>
            <a:pathLst>
              <a:path w="166370" h="177164">
                <a:moveTo>
                  <a:pt x="166077" y="131457"/>
                </a:moveTo>
                <a:lnTo>
                  <a:pt x="154000" y="148262"/>
                </a:lnTo>
                <a:lnTo>
                  <a:pt x="138333" y="161875"/>
                </a:lnTo>
                <a:lnTo>
                  <a:pt x="119634" y="171585"/>
                </a:lnTo>
                <a:lnTo>
                  <a:pt x="98463" y="176682"/>
                </a:lnTo>
                <a:lnTo>
                  <a:pt x="63279" y="173677"/>
                </a:lnTo>
                <a:lnTo>
                  <a:pt x="33029" y="157961"/>
                </a:lnTo>
                <a:lnTo>
                  <a:pt x="10880" y="132050"/>
                </a:lnTo>
                <a:lnTo>
                  <a:pt x="0" y="98463"/>
                </a:lnTo>
                <a:lnTo>
                  <a:pt x="2997" y="63279"/>
                </a:lnTo>
                <a:lnTo>
                  <a:pt x="18710" y="33029"/>
                </a:lnTo>
                <a:lnTo>
                  <a:pt x="44619" y="10880"/>
                </a:lnTo>
                <a:lnTo>
                  <a:pt x="78206" y="0"/>
                </a:lnTo>
                <a:lnTo>
                  <a:pt x="88341" y="88341"/>
                </a:lnTo>
                <a:lnTo>
                  <a:pt x="166077" y="131457"/>
                </a:lnTo>
                <a:close/>
              </a:path>
            </a:pathLst>
          </a:custGeom>
          <a:ln w="1651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8"/>
          <p:cNvSpPr/>
          <p:nvPr/>
        </p:nvSpPr>
        <p:spPr>
          <a:xfrm>
            <a:off x="3556591" y="4243674"/>
            <a:ext cx="217804" cy="102235"/>
          </a:xfrm>
          <a:custGeom>
            <a:avLst/>
            <a:gdLst/>
            <a:ahLst/>
            <a:cxnLst/>
            <a:rect l="l" t="t" r="r" b="b"/>
            <a:pathLst>
              <a:path w="217804" h="102235">
                <a:moveTo>
                  <a:pt x="10642" y="0"/>
                </a:moveTo>
                <a:lnTo>
                  <a:pt x="0" y="3111"/>
                </a:lnTo>
                <a:lnTo>
                  <a:pt x="2285" y="10947"/>
                </a:lnTo>
                <a:lnTo>
                  <a:pt x="5295" y="18605"/>
                </a:lnTo>
                <a:lnTo>
                  <a:pt x="8953" y="25882"/>
                </a:lnTo>
                <a:lnTo>
                  <a:pt x="18884" y="20904"/>
                </a:lnTo>
                <a:lnTo>
                  <a:pt x="15519" y="14224"/>
                </a:lnTo>
                <a:lnTo>
                  <a:pt x="12763" y="7188"/>
                </a:lnTo>
                <a:lnTo>
                  <a:pt x="10642" y="0"/>
                </a:lnTo>
                <a:close/>
              </a:path>
              <a:path w="217804" h="102235">
                <a:moveTo>
                  <a:pt x="30670" y="40043"/>
                </a:moveTo>
                <a:lnTo>
                  <a:pt x="21780" y="46685"/>
                </a:lnTo>
                <a:lnTo>
                  <a:pt x="26669" y="53225"/>
                </a:lnTo>
                <a:lnTo>
                  <a:pt x="32156" y="59347"/>
                </a:lnTo>
                <a:lnTo>
                  <a:pt x="38087" y="64897"/>
                </a:lnTo>
                <a:lnTo>
                  <a:pt x="45669" y="56794"/>
                </a:lnTo>
                <a:lnTo>
                  <a:pt x="40208" y="51689"/>
                </a:lnTo>
                <a:lnTo>
                  <a:pt x="35166" y="46050"/>
                </a:lnTo>
                <a:lnTo>
                  <a:pt x="30670" y="40043"/>
                </a:lnTo>
                <a:close/>
              </a:path>
              <a:path w="217804" h="102235">
                <a:moveTo>
                  <a:pt x="210692" y="63487"/>
                </a:moveTo>
                <a:lnTo>
                  <a:pt x="204800" y="68160"/>
                </a:lnTo>
                <a:lnTo>
                  <a:pt x="198500" y="72326"/>
                </a:lnTo>
                <a:lnTo>
                  <a:pt x="191922" y="75869"/>
                </a:lnTo>
                <a:lnTo>
                  <a:pt x="197192" y="85636"/>
                </a:lnTo>
                <a:lnTo>
                  <a:pt x="204330" y="81788"/>
                </a:lnTo>
                <a:lnTo>
                  <a:pt x="211200" y="77254"/>
                </a:lnTo>
                <a:lnTo>
                  <a:pt x="217589" y="72174"/>
                </a:lnTo>
                <a:lnTo>
                  <a:pt x="210692" y="63487"/>
                </a:lnTo>
                <a:close/>
              </a:path>
              <a:path w="217804" h="102235">
                <a:moveTo>
                  <a:pt x="63372" y="70637"/>
                </a:moveTo>
                <a:lnTo>
                  <a:pt x="57327" y="79946"/>
                </a:lnTo>
                <a:lnTo>
                  <a:pt x="64160" y="84366"/>
                </a:lnTo>
                <a:lnTo>
                  <a:pt x="71424" y="88214"/>
                </a:lnTo>
                <a:lnTo>
                  <a:pt x="78930" y="91363"/>
                </a:lnTo>
                <a:lnTo>
                  <a:pt x="83223" y="81127"/>
                </a:lnTo>
                <a:lnTo>
                  <a:pt x="76326" y="78232"/>
                </a:lnTo>
                <a:lnTo>
                  <a:pt x="69646" y="74701"/>
                </a:lnTo>
                <a:lnTo>
                  <a:pt x="63372" y="70637"/>
                </a:lnTo>
                <a:close/>
              </a:path>
              <a:path w="217804" h="102235">
                <a:moveTo>
                  <a:pt x="171272" y="84734"/>
                </a:moveTo>
                <a:lnTo>
                  <a:pt x="164172" y="87045"/>
                </a:lnTo>
                <a:lnTo>
                  <a:pt x="156806" y="88734"/>
                </a:lnTo>
                <a:lnTo>
                  <a:pt x="149377" y="89750"/>
                </a:lnTo>
                <a:lnTo>
                  <a:pt x="150888" y="100749"/>
                </a:lnTo>
                <a:lnTo>
                  <a:pt x="158965" y="99644"/>
                </a:lnTo>
                <a:lnTo>
                  <a:pt x="166992" y="97802"/>
                </a:lnTo>
                <a:lnTo>
                  <a:pt x="174713" y="95275"/>
                </a:lnTo>
                <a:lnTo>
                  <a:pt x="171272" y="84734"/>
                </a:lnTo>
                <a:close/>
              </a:path>
              <a:path w="217804" h="102235">
                <a:moveTo>
                  <a:pt x="104622" y="87934"/>
                </a:moveTo>
                <a:lnTo>
                  <a:pt x="102222" y="98767"/>
                </a:lnTo>
                <a:lnTo>
                  <a:pt x="110134" y="100520"/>
                </a:lnTo>
                <a:lnTo>
                  <a:pt x="118300" y="101587"/>
                </a:lnTo>
                <a:lnTo>
                  <a:pt x="126453" y="101904"/>
                </a:lnTo>
                <a:lnTo>
                  <a:pt x="126911" y="90817"/>
                </a:lnTo>
                <a:lnTo>
                  <a:pt x="119392" y="90512"/>
                </a:lnTo>
                <a:lnTo>
                  <a:pt x="111912" y="89547"/>
                </a:lnTo>
                <a:lnTo>
                  <a:pt x="104622" y="879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9"/>
          <p:cNvSpPr/>
          <p:nvPr/>
        </p:nvSpPr>
        <p:spPr>
          <a:xfrm>
            <a:off x="3551652" y="4077762"/>
            <a:ext cx="154305" cy="148590"/>
          </a:xfrm>
          <a:custGeom>
            <a:avLst/>
            <a:gdLst/>
            <a:ahLst/>
            <a:cxnLst/>
            <a:rect l="l" t="t" r="r" b="b"/>
            <a:pathLst>
              <a:path w="154304" h="148589">
                <a:moveTo>
                  <a:pt x="4938" y="148158"/>
                </a:moveTo>
                <a:lnTo>
                  <a:pt x="0" y="86073"/>
                </a:lnTo>
                <a:lnTo>
                  <a:pt x="1462" y="44432"/>
                </a:lnTo>
                <a:lnTo>
                  <a:pt x="13476" y="19119"/>
                </a:lnTo>
                <a:lnTo>
                  <a:pt x="40190" y="6020"/>
                </a:lnTo>
                <a:lnTo>
                  <a:pt x="85753" y="1019"/>
                </a:lnTo>
                <a:lnTo>
                  <a:pt x="154316" y="0"/>
                </a:lnTo>
              </a:path>
            </a:pathLst>
          </a:custGeom>
          <a:ln w="1651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0"/>
          <p:cNvSpPr/>
          <p:nvPr/>
        </p:nvSpPr>
        <p:spPr>
          <a:xfrm>
            <a:off x="3685251" y="4052033"/>
            <a:ext cx="53340" cy="52069"/>
          </a:xfrm>
          <a:custGeom>
            <a:avLst/>
            <a:gdLst/>
            <a:ahLst/>
            <a:cxnLst/>
            <a:rect l="l" t="t" r="r" b="b"/>
            <a:pathLst>
              <a:path w="53339" h="52070">
                <a:moveTo>
                  <a:pt x="17195" y="0"/>
                </a:moveTo>
                <a:lnTo>
                  <a:pt x="0" y="51460"/>
                </a:lnTo>
                <a:lnTo>
                  <a:pt x="53162" y="40614"/>
                </a:lnTo>
                <a:lnTo>
                  <a:pt x="171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/>
          <p:cNvSpPr txBox="1"/>
          <p:nvPr/>
        </p:nvSpPr>
        <p:spPr>
          <a:xfrm>
            <a:off x="2723449" y="3487681"/>
            <a:ext cx="4160381" cy="338554"/>
          </a:xfrm>
          <a:prstGeom prst="rect">
            <a:avLst/>
          </a:prstGeom>
        </p:spPr>
        <p:txBody>
          <a:bodyPr vert="horz" wrap="square" lIns="0" tIns="0" rIns="0" bIns="9144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  <a:latin typeface="Segoe UI"/>
                <a:cs typeface="Segoe UI"/>
              </a:rPr>
              <a:t>Work will never be the same</a:t>
            </a:r>
            <a:endParaRPr lang="en-US" sz="1600" dirty="0">
              <a:solidFill>
                <a:schemeClr val="accent1"/>
              </a:solidFill>
              <a:latin typeface="Segoe UI"/>
              <a:cs typeface="Segoe UI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493733" y="6343745"/>
            <a:ext cx="926857" cy="24622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rgbClr val="1697A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LONG TERM</a:t>
            </a:r>
          </a:p>
        </p:txBody>
      </p:sp>
      <p:cxnSp>
        <p:nvCxnSpPr>
          <p:cNvPr id="54" name="Straight Arrow Connector 53"/>
          <p:cNvCxnSpPr>
            <a:endCxn id="65" idx="1"/>
          </p:cNvCxnSpPr>
          <p:nvPr/>
        </p:nvCxnSpPr>
        <p:spPr>
          <a:xfrm>
            <a:off x="638435" y="6466855"/>
            <a:ext cx="3855298" cy="1"/>
          </a:xfrm>
          <a:prstGeom prst="straightConnector1">
            <a:avLst/>
          </a:prstGeom>
          <a:ln w="12700">
            <a:solidFill>
              <a:srgbClr val="6E6E6E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56" y="6705083"/>
            <a:ext cx="422724" cy="4866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36" y="7801515"/>
            <a:ext cx="421364" cy="48761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402" y="8341873"/>
            <a:ext cx="424632" cy="4898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311" y="8884490"/>
            <a:ext cx="420815" cy="486982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230402" y="6804639"/>
            <a:ext cx="5235713" cy="400110"/>
            <a:chOff x="1154199" y="6673435"/>
            <a:chExt cx="5235713" cy="400110"/>
          </a:xfrm>
        </p:grpSpPr>
        <p:sp>
          <p:nvSpPr>
            <p:cNvPr id="48" name="object 2"/>
            <p:cNvSpPr txBox="1"/>
            <p:nvPr/>
          </p:nvSpPr>
          <p:spPr>
            <a:xfrm>
              <a:off x="2414411" y="6673435"/>
              <a:ext cx="1526150" cy="369332"/>
            </a:xfrm>
            <a:prstGeom prst="rect">
              <a:avLst/>
            </a:prstGeom>
          </p:spPr>
          <p:txBody>
            <a:bodyPr vert="horz" wrap="square" lIns="0" tIns="0" rIns="0" bIns="91440" rtlCol="0" anchor="b">
              <a:spAutoFit/>
            </a:bodyPr>
            <a:lstStyle/>
            <a:p>
              <a:r>
                <a:rPr lang="en-US" sz="900" dirty="0">
                  <a:latin typeface="Segoe UI" panose="020B0502040204020203" pitchFamily="34" charset="0"/>
                  <a:cs typeface="Segoe UI" panose="020B0502040204020203" pitchFamily="34" charset="0"/>
                </a:rPr>
                <a:t>Most common processes at employees’ </a:t>
              </a:r>
              <a:r>
                <a:rPr lang="en-US" sz="900" dirty="0" smtClean="0">
                  <a:latin typeface="Segoe UI" panose="020B0502040204020203" pitchFamily="34" charset="0"/>
                  <a:cs typeface="Segoe UI" panose="020B0502040204020203" pitchFamily="34" charset="0"/>
                </a:rPr>
                <a:t>fingertips</a:t>
              </a:r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object 2"/>
            <p:cNvSpPr txBox="1"/>
            <p:nvPr/>
          </p:nvSpPr>
          <p:spPr>
            <a:xfrm>
              <a:off x="4523314" y="6673435"/>
              <a:ext cx="1866598" cy="369332"/>
            </a:xfrm>
            <a:prstGeom prst="rect">
              <a:avLst/>
            </a:prstGeom>
          </p:spPr>
          <p:txBody>
            <a:bodyPr vert="horz" wrap="square" lIns="0" tIns="0" rIns="0" bIns="91440" rtlCol="0">
              <a:spAutoFit/>
            </a:bodyPr>
            <a:lstStyle/>
            <a:p>
              <a:r>
                <a:rPr lang="en-US" sz="900" dirty="0">
                  <a:solidFill>
                    <a:srgbClr val="1697A7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Digital agents complete routine </a:t>
              </a:r>
              <a:r>
                <a:rPr lang="en-US" sz="900" dirty="0" smtClean="0">
                  <a:solidFill>
                    <a:srgbClr val="1697A7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tasks</a:t>
              </a:r>
            </a:p>
          </p:txBody>
        </p:sp>
        <p:sp>
          <p:nvSpPr>
            <p:cNvPr id="66" name="object 2"/>
            <p:cNvSpPr txBox="1"/>
            <p:nvPr/>
          </p:nvSpPr>
          <p:spPr>
            <a:xfrm>
              <a:off x="1154199" y="6673435"/>
              <a:ext cx="1319069" cy="400110"/>
            </a:xfrm>
            <a:prstGeom prst="rect">
              <a:avLst/>
            </a:prstGeom>
          </p:spPr>
          <p:txBody>
            <a:bodyPr vert="horz" wrap="square" lIns="0" tIns="0" rIns="0" bIns="9144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en-US" sz="1000" b="1" dirty="0">
                  <a:solidFill>
                    <a:schemeClr val="accent1"/>
                  </a:solidFill>
                  <a:latin typeface="Segoe UI"/>
                  <a:cs typeface="Segoe UI"/>
                </a:rPr>
                <a:t>Business</a:t>
              </a:r>
              <a:br>
                <a:rPr lang="en-US" sz="1000" b="1" dirty="0">
                  <a:solidFill>
                    <a:schemeClr val="accent1"/>
                  </a:solidFill>
                  <a:latin typeface="Segoe UI"/>
                  <a:cs typeface="Segoe UI"/>
                </a:rPr>
              </a:br>
              <a:r>
                <a:rPr lang="en-US" sz="1000" b="1" dirty="0">
                  <a:solidFill>
                    <a:schemeClr val="accent1"/>
                  </a:solidFill>
                  <a:latin typeface="Segoe UI"/>
                  <a:cs typeface="Segoe UI"/>
                </a:rPr>
                <a:t>processes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230403" y="7380219"/>
            <a:ext cx="5456111" cy="372155"/>
            <a:chOff x="1154200" y="7290600"/>
            <a:chExt cx="5456111" cy="372155"/>
          </a:xfrm>
        </p:grpSpPr>
        <p:sp>
          <p:nvSpPr>
            <p:cNvPr id="47" name="object 2"/>
            <p:cNvSpPr txBox="1"/>
            <p:nvPr/>
          </p:nvSpPr>
          <p:spPr>
            <a:xfrm>
              <a:off x="2414411" y="7290600"/>
              <a:ext cx="1930248" cy="369332"/>
            </a:xfrm>
            <a:prstGeom prst="rect">
              <a:avLst/>
            </a:prstGeom>
          </p:spPr>
          <p:txBody>
            <a:bodyPr vert="horz" wrap="square" lIns="0" tIns="0" rIns="0" bIns="91440" rtlCol="0" anchor="b">
              <a:spAutoFit/>
            </a:bodyPr>
            <a:lstStyle/>
            <a:p>
              <a:r>
                <a:rPr lang="en-US" sz="900" dirty="0">
                  <a:latin typeface="Segoe UI" panose="020B0502040204020203" pitchFamily="34" charset="0"/>
                  <a:cs typeface="Segoe UI" panose="020B0502040204020203" pitchFamily="34" charset="0"/>
                </a:rPr>
                <a:t>Leverage and share skills, </a:t>
              </a:r>
            </a:p>
            <a:p>
              <a:r>
                <a:rPr lang="en-US" sz="900" dirty="0">
                  <a:latin typeface="Segoe UI" panose="020B0502040204020203" pitchFamily="34" charset="0"/>
                  <a:cs typeface="Segoe UI" panose="020B0502040204020203" pitchFamily="34" charset="0"/>
                </a:rPr>
                <a:t>experience and knowledge</a:t>
              </a:r>
            </a:p>
          </p:txBody>
        </p:sp>
        <p:sp>
          <p:nvSpPr>
            <p:cNvPr id="52" name="object 2"/>
            <p:cNvSpPr txBox="1"/>
            <p:nvPr/>
          </p:nvSpPr>
          <p:spPr>
            <a:xfrm>
              <a:off x="4534497" y="7293423"/>
              <a:ext cx="2075814" cy="369332"/>
            </a:xfrm>
            <a:prstGeom prst="rect">
              <a:avLst/>
            </a:prstGeom>
          </p:spPr>
          <p:txBody>
            <a:bodyPr vert="horz" wrap="square" lIns="0" tIns="0" rIns="0" bIns="91440" rtlCol="0">
              <a:spAutoFit/>
            </a:bodyPr>
            <a:lstStyle/>
            <a:p>
              <a:r>
                <a:rPr lang="en-US" sz="900" dirty="0">
                  <a:solidFill>
                    <a:srgbClr val="1697A7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Bots and personal assistants automate tasks and better serve customers</a:t>
              </a:r>
            </a:p>
          </p:txBody>
        </p:sp>
        <p:sp>
          <p:nvSpPr>
            <p:cNvPr id="67" name="object 2"/>
            <p:cNvSpPr txBox="1"/>
            <p:nvPr/>
          </p:nvSpPr>
          <p:spPr>
            <a:xfrm>
              <a:off x="1154200" y="7306752"/>
              <a:ext cx="1151467" cy="246221"/>
            </a:xfrm>
            <a:prstGeom prst="rect">
              <a:avLst/>
            </a:prstGeom>
          </p:spPr>
          <p:txBody>
            <a:bodyPr vert="horz" wrap="square" lIns="0" tIns="0" rIns="0" bIns="9144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en-US" sz="1000" b="1" dirty="0">
                  <a:solidFill>
                    <a:schemeClr val="accent1"/>
                  </a:solidFill>
                  <a:latin typeface="Segoe UI"/>
                  <a:cs typeface="Segoe UI"/>
                </a:rPr>
                <a:t>Behaviors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30403" y="7927844"/>
            <a:ext cx="5428856" cy="369332"/>
            <a:chOff x="1154200" y="7887780"/>
            <a:chExt cx="5428856" cy="369332"/>
          </a:xfrm>
        </p:grpSpPr>
        <p:sp>
          <p:nvSpPr>
            <p:cNvPr id="46" name="object 2"/>
            <p:cNvSpPr txBox="1"/>
            <p:nvPr/>
          </p:nvSpPr>
          <p:spPr>
            <a:xfrm>
              <a:off x="2420384" y="7887780"/>
              <a:ext cx="1182050" cy="369332"/>
            </a:xfrm>
            <a:prstGeom prst="rect">
              <a:avLst/>
            </a:prstGeom>
          </p:spPr>
          <p:txBody>
            <a:bodyPr vert="horz" wrap="square" lIns="0" tIns="0" rIns="0" bIns="91440" rtlCol="0" anchor="b">
              <a:spAutoFit/>
            </a:bodyPr>
            <a:lstStyle/>
            <a:p>
              <a:r>
                <a:rPr lang="en-US" sz="900" dirty="0">
                  <a:latin typeface="Segoe UI" panose="020B0502040204020203" pitchFamily="34" charset="0"/>
                  <a:cs typeface="Segoe UI" panose="020B0502040204020203" pitchFamily="34" charset="0"/>
                </a:rPr>
                <a:t>Relevant information is easy to access securely</a:t>
              </a:r>
            </a:p>
          </p:txBody>
        </p:sp>
        <p:sp>
          <p:nvSpPr>
            <p:cNvPr id="51" name="object 2"/>
            <p:cNvSpPr txBox="1"/>
            <p:nvPr/>
          </p:nvSpPr>
          <p:spPr>
            <a:xfrm>
              <a:off x="4519966" y="7887780"/>
              <a:ext cx="2063090" cy="369332"/>
            </a:xfrm>
            <a:prstGeom prst="rect">
              <a:avLst/>
            </a:prstGeom>
          </p:spPr>
          <p:txBody>
            <a:bodyPr vert="horz" wrap="square" lIns="0" tIns="0" rIns="0" bIns="91440" rtlCol="0">
              <a:spAutoFit/>
            </a:bodyPr>
            <a:lstStyle/>
            <a:p>
              <a:r>
                <a:rPr lang="en-US" sz="900" dirty="0">
                  <a:solidFill>
                    <a:srgbClr val="1697A7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Relevant information delivered automatically as needed</a:t>
              </a:r>
            </a:p>
          </p:txBody>
        </p:sp>
        <p:sp>
          <p:nvSpPr>
            <p:cNvPr id="68" name="object 2"/>
            <p:cNvSpPr txBox="1"/>
            <p:nvPr/>
          </p:nvSpPr>
          <p:spPr>
            <a:xfrm>
              <a:off x="1154200" y="7887780"/>
              <a:ext cx="1151467" cy="246221"/>
            </a:xfrm>
            <a:prstGeom prst="rect">
              <a:avLst/>
            </a:prstGeom>
          </p:spPr>
          <p:txBody>
            <a:bodyPr vert="horz" wrap="square" lIns="0" tIns="0" rIns="0" bIns="9144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en-US" sz="1000" b="1" dirty="0">
                  <a:solidFill>
                    <a:schemeClr val="accent1"/>
                  </a:solidFill>
                  <a:latin typeface="Segoe UI"/>
                  <a:cs typeface="Segoe UI"/>
                </a:rPr>
                <a:t>Information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30403" y="8472646"/>
            <a:ext cx="5572488" cy="369332"/>
            <a:chOff x="1154200" y="8418008"/>
            <a:chExt cx="5572488" cy="369332"/>
          </a:xfrm>
        </p:grpSpPr>
        <p:sp>
          <p:nvSpPr>
            <p:cNvPr id="45" name="object 2"/>
            <p:cNvSpPr txBox="1"/>
            <p:nvPr/>
          </p:nvSpPr>
          <p:spPr>
            <a:xfrm>
              <a:off x="2414411" y="8418008"/>
              <a:ext cx="1851630" cy="369332"/>
            </a:xfrm>
            <a:prstGeom prst="rect">
              <a:avLst/>
            </a:prstGeom>
          </p:spPr>
          <p:txBody>
            <a:bodyPr vert="horz" wrap="square" lIns="0" tIns="0" rIns="0" bIns="91440" rtlCol="0" anchor="b">
              <a:spAutoFit/>
            </a:bodyPr>
            <a:lstStyle/>
            <a:p>
              <a:r>
                <a:rPr lang="en-US" sz="900" dirty="0">
                  <a:latin typeface="Segoe UI" panose="020B0502040204020203" pitchFamily="34" charset="0"/>
                  <a:cs typeface="Segoe UI" panose="020B0502040204020203" pitchFamily="34" charset="0"/>
                </a:rPr>
                <a:t>Work seamlessly and securely with colleagues, customers and </a:t>
              </a:r>
              <a:r>
                <a:rPr lang="en-US" sz="900" dirty="0" smtClean="0">
                  <a:latin typeface="Segoe UI" panose="020B0502040204020203" pitchFamily="34" charset="0"/>
                  <a:cs typeface="Segoe UI" panose="020B0502040204020203" pitchFamily="34" charset="0"/>
                </a:rPr>
                <a:t>suppliers</a:t>
              </a:r>
              <a:endParaRPr lang="en-US" sz="9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0" name="object 2"/>
            <p:cNvSpPr txBox="1"/>
            <p:nvPr/>
          </p:nvSpPr>
          <p:spPr>
            <a:xfrm>
              <a:off x="4519966" y="8418008"/>
              <a:ext cx="2206722" cy="369332"/>
            </a:xfrm>
            <a:prstGeom prst="rect">
              <a:avLst/>
            </a:prstGeom>
          </p:spPr>
          <p:txBody>
            <a:bodyPr vert="horz" wrap="square" lIns="0" tIns="0" rIns="0" bIns="91440" rtlCol="0">
              <a:spAutoFit/>
            </a:bodyPr>
            <a:lstStyle/>
            <a:p>
              <a:r>
                <a:rPr lang="en-US" sz="900" dirty="0">
                  <a:solidFill>
                    <a:srgbClr val="1697A7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Employee queries answered automatically and </a:t>
              </a:r>
              <a:r>
                <a:rPr lang="en-US" sz="900" dirty="0" smtClean="0">
                  <a:solidFill>
                    <a:srgbClr val="1697A7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contextually</a:t>
              </a:r>
              <a:endParaRPr lang="en-US" sz="900" dirty="0">
                <a:solidFill>
                  <a:srgbClr val="1697A7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9" name="object 2"/>
            <p:cNvSpPr txBox="1"/>
            <p:nvPr/>
          </p:nvSpPr>
          <p:spPr>
            <a:xfrm>
              <a:off x="1154200" y="8418008"/>
              <a:ext cx="1151467" cy="246221"/>
            </a:xfrm>
            <a:prstGeom prst="rect">
              <a:avLst/>
            </a:prstGeom>
          </p:spPr>
          <p:txBody>
            <a:bodyPr vert="horz" wrap="square" lIns="0" tIns="0" rIns="0" bIns="9144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en-US" sz="1000" b="1" dirty="0">
                  <a:solidFill>
                    <a:schemeClr val="accent1"/>
                  </a:solidFill>
                  <a:latin typeface="Segoe UI"/>
                  <a:cs typeface="Segoe UI"/>
                </a:rPr>
                <a:t>Conversation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30403" y="9017448"/>
            <a:ext cx="5235711" cy="369332"/>
            <a:chOff x="1154200" y="8948236"/>
            <a:chExt cx="5235711" cy="369332"/>
          </a:xfrm>
        </p:grpSpPr>
        <p:sp>
          <p:nvSpPr>
            <p:cNvPr id="44" name="object 2"/>
            <p:cNvSpPr txBox="1"/>
            <p:nvPr/>
          </p:nvSpPr>
          <p:spPr>
            <a:xfrm>
              <a:off x="2390413" y="8948236"/>
              <a:ext cx="1308100" cy="369332"/>
            </a:xfrm>
            <a:prstGeom prst="rect">
              <a:avLst/>
            </a:prstGeom>
          </p:spPr>
          <p:txBody>
            <a:bodyPr vert="horz" wrap="square" lIns="0" tIns="0" rIns="0" bIns="91440" rtlCol="0" anchor="b">
              <a:spAutoFit/>
            </a:bodyPr>
            <a:lstStyle/>
            <a:p>
              <a:r>
                <a:rPr lang="en-US" sz="900" dirty="0">
                  <a:latin typeface="Segoe UI" panose="020B0502040204020203" pitchFamily="34" charset="0"/>
                  <a:cs typeface="Segoe UI" panose="020B0502040204020203" pitchFamily="34" charset="0"/>
                </a:rPr>
                <a:t>Workplace is available anywhere on any device</a:t>
              </a:r>
            </a:p>
          </p:txBody>
        </p:sp>
        <p:sp>
          <p:nvSpPr>
            <p:cNvPr id="49" name="object 2"/>
            <p:cNvSpPr txBox="1"/>
            <p:nvPr/>
          </p:nvSpPr>
          <p:spPr>
            <a:xfrm>
              <a:off x="4507267" y="8948236"/>
              <a:ext cx="1882644" cy="369332"/>
            </a:xfrm>
            <a:prstGeom prst="rect">
              <a:avLst/>
            </a:prstGeom>
          </p:spPr>
          <p:txBody>
            <a:bodyPr vert="horz" wrap="square" lIns="0" tIns="0" rIns="0" bIns="91440" rtlCol="0">
              <a:spAutoFit/>
            </a:bodyPr>
            <a:lstStyle/>
            <a:p>
              <a:r>
                <a:rPr lang="en-US" sz="900" dirty="0">
                  <a:solidFill>
                    <a:srgbClr val="1697A7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Smart devices and sensors deliver information and recommend actions</a:t>
              </a:r>
            </a:p>
          </p:txBody>
        </p:sp>
        <p:sp>
          <p:nvSpPr>
            <p:cNvPr id="70" name="object 2"/>
            <p:cNvSpPr txBox="1"/>
            <p:nvPr/>
          </p:nvSpPr>
          <p:spPr>
            <a:xfrm>
              <a:off x="1154200" y="8948236"/>
              <a:ext cx="1151467" cy="246221"/>
            </a:xfrm>
            <a:prstGeom prst="rect">
              <a:avLst/>
            </a:prstGeom>
          </p:spPr>
          <p:txBody>
            <a:bodyPr vert="horz" wrap="square" lIns="0" tIns="0" rIns="0" bIns="9144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en-US" sz="1000" b="1" dirty="0">
                  <a:solidFill>
                    <a:schemeClr val="accent1"/>
                  </a:solidFill>
                  <a:latin typeface="Segoe UI"/>
                  <a:cs typeface="Segoe UI"/>
                </a:rPr>
                <a:t>Devices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2390414" y="6343745"/>
            <a:ext cx="1037000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6E6E6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SHORT TERM  </a:t>
            </a:r>
          </a:p>
        </p:txBody>
      </p:sp>
      <p:sp>
        <p:nvSpPr>
          <p:cNvPr id="71" name="object 4"/>
          <p:cNvSpPr txBox="1"/>
          <p:nvPr/>
        </p:nvSpPr>
        <p:spPr>
          <a:xfrm>
            <a:off x="2747255" y="3813669"/>
            <a:ext cx="4622188" cy="835613"/>
          </a:xfrm>
          <a:prstGeom prst="rect">
            <a:avLst/>
          </a:prstGeom>
        </p:spPr>
        <p:txBody>
          <a:bodyPr vert="horz" wrap="square" lIns="0" tIns="0" rIns="0" bIns="274320" rtlCol="0">
            <a:spAutoFit/>
          </a:bodyPr>
          <a:lstStyle/>
          <a:p>
            <a:pPr marL="12700" marR="5080">
              <a:lnSpc>
                <a:spcPct val="110000"/>
              </a:lnSpc>
            </a:pPr>
            <a:r>
              <a:rPr lang="en-US" sz="1100" spc="-10" dirty="0">
                <a:latin typeface="Segoe UI"/>
                <a:cs typeface="Segoe UI"/>
              </a:rPr>
              <a:t>Digital transformation drives opportunities, as well as challenges. Companies who engage their workforce with a modern digital workplace will meet those challenges head on. </a:t>
            </a:r>
            <a:endParaRPr sz="1100" spc="-10" dirty="0">
              <a:latin typeface="Segoe UI"/>
              <a:cs typeface="Segoe UI"/>
            </a:endParaRPr>
          </a:p>
        </p:txBody>
      </p:sp>
      <p:sp>
        <p:nvSpPr>
          <p:cNvPr id="75" name="object 4"/>
          <p:cNvSpPr txBox="1"/>
          <p:nvPr/>
        </p:nvSpPr>
        <p:spPr>
          <a:xfrm>
            <a:off x="5519561" y="5629323"/>
            <a:ext cx="1789686" cy="430887"/>
          </a:xfrm>
          <a:prstGeom prst="rect">
            <a:avLst/>
          </a:prstGeom>
        </p:spPr>
        <p:txBody>
          <a:bodyPr vert="horz" wrap="square" lIns="0" tIns="0" rIns="0" bIns="274320" rtlCol="0">
            <a:spAutoFit/>
          </a:bodyPr>
          <a:lstStyle/>
          <a:p>
            <a:pPr marL="12700" marR="5080">
              <a:spcAft>
                <a:spcPts val="1200"/>
              </a:spcAft>
            </a:pPr>
            <a:r>
              <a:rPr lang="en-US" sz="1000" i="1" spc="-10" dirty="0">
                <a:latin typeface="Segoe UI"/>
                <a:cs typeface="Segoe UI"/>
              </a:rPr>
              <a:t>Source: </a:t>
            </a:r>
            <a:r>
              <a:rPr lang="en-US" sz="1000" i="1" spc="-10" dirty="0" err="1">
                <a:latin typeface="Segoe UI"/>
                <a:cs typeface="Segoe UI"/>
              </a:rPr>
              <a:t>Vanson</a:t>
            </a:r>
            <a:r>
              <a:rPr lang="en-US" sz="1000" i="1" spc="-10" dirty="0">
                <a:latin typeface="Segoe UI"/>
                <a:cs typeface="Segoe UI"/>
              </a:rPr>
              <a:t> Bourne Research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4368713" y="4589624"/>
            <a:ext cx="1328903" cy="955622"/>
            <a:chOff x="2965420" y="4597215"/>
            <a:chExt cx="1328903" cy="955622"/>
          </a:xfrm>
        </p:grpSpPr>
        <p:sp>
          <p:nvSpPr>
            <p:cNvPr id="77" name="Rectangle 76"/>
            <p:cNvSpPr/>
            <p:nvPr/>
          </p:nvSpPr>
          <p:spPr>
            <a:xfrm>
              <a:off x="2965420" y="4597215"/>
              <a:ext cx="1328903" cy="9556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bject 5"/>
            <p:cNvSpPr txBox="1"/>
            <p:nvPr/>
          </p:nvSpPr>
          <p:spPr>
            <a:xfrm>
              <a:off x="3151048" y="4689079"/>
              <a:ext cx="1006169" cy="74892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</a:pPr>
              <a:r>
                <a:rPr lang="en-US" sz="1400" b="1" dirty="0">
                  <a:solidFill>
                    <a:schemeClr val="accent1"/>
                  </a:solidFill>
                  <a:latin typeface="Segoe UI"/>
                  <a:cs typeface="Segoe UI"/>
                </a:rPr>
                <a:t>82%</a:t>
              </a:r>
              <a:endParaRPr sz="1400" dirty="0">
                <a:solidFill>
                  <a:schemeClr val="accent1"/>
                </a:solidFill>
                <a:latin typeface="Segoe UI"/>
                <a:cs typeface="Segoe UI"/>
              </a:endParaRPr>
            </a:p>
            <a:p>
              <a:pPr marL="12700" algn="ctr">
                <a:lnSpc>
                  <a:spcPct val="100000"/>
                </a:lnSpc>
                <a:spcBef>
                  <a:spcPts val="209"/>
                </a:spcBef>
              </a:pPr>
              <a:r>
                <a:rPr lang="en-US" sz="1100" spc="5" dirty="0">
                  <a:latin typeface="Segoe UI"/>
                  <a:cs typeface="Segoe UI"/>
                </a:rPr>
                <a:t>See improved employee satisfaction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737647" y="4601421"/>
            <a:ext cx="1334947" cy="943825"/>
            <a:chOff x="4443969" y="4609012"/>
            <a:chExt cx="1334947" cy="943825"/>
          </a:xfrm>
        </p:grpSpPr>
        <p:sp>
          <p:nvSpPr>
            <p:cNvPr id="80" name="Rectangle 79"/>
            <p:cNvSpPr/>
            <p:nvPr/>
          </p:nvSpPr>
          <p:spPr>
            <a:xfrm>
              <a:off x="4443969" y="4609012"/>
              <a:ext cx="1334947" cy="9438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bject 5"/>
            <p:cNvSpPr txBox="1"/>
            <p:nvPr/>
          </p:nvSpPr>
          <p:spPr>
            <a:xfrm>
              <a:off x="4443969" y="4700880"/>
              <a:ext cx="1313867" cy="74892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</a:pPr>
              <a:r>
                <a:rPr lang="en-US" sz="1400" b="1" dirty="0">
                  <a:solidFill>
                    <a:schemeClr val="accent1"/>
                  </a:solidFill>
                  <a:latin typeface="Segoe UI"/>
                  <a:cs typeface="Segoe UI"/>
                </a:rPr>
                <a:t>78%</a:t>
              </a:r>
              <a:endParaRPr sz="1400" dirty="0">
                <a:solidFill>
                  <a:schemeClr val="accent1"/>
                </a:solidFill>
                <a:latin typeface="Segoe UI"/>
                <a:cs typeface="Segoe UI"/>
              </a:endParaRPr>
            </a:p>
            <a:p>
              <a:pPr marL="12700" algn="ctr">
                <a:lnSpc>
                  <a:spcPct val="100000"/>
                </a:lnSpc>
                <a:spcBef>
                  <a:spcPts val="209"/>
                </a:spcBef>
              </a:pPr>
              <a:r>
                <a:rPr lang="en-US" sz="1100" spc="5" dirty="0">
                  <a:latin typeface="Segoe UI"/>
                  <a:cs typeface="Segoe UI"/>
                </a:rPr>
                <a:t>See improved productivity and innovation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993736" y="4587560"/>
            <a:ext cx="1319399" cy="971016"/>
            <a:chOff x="5903933" y="4595151"/>
            <a:chExt cx="1319399" cy="971016"/>
          </a:xfrm>
        </p:grpSpPr>
        <p:sp>
          <p:nvSpPr>
            <p:cNvPr id="83" name="Rectangle 82"/>
            <p:cNvSpPr/>
            <p:nvPr/>
          </p:nvSpPr>
          <p:spPr>
            <a:xfrm>
              <a:off x="5903933" y="4595151"/>
              <a:ext cx="1319399" cy="9710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bject 5"/>
            <p:cNvSpPr txBox="1"/>
            <p:nvPr/>
          </p:nvSpPr>
          <p:spPr>
            <a:xfrm>
              <a:off x="5971230" y="4700889"/>
              <a:ext cx="1107230" cy="73353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</a:pPr>
              <a:r>
                <a:rPr lang="en-US" sz="1400" b="1" dirty="0">
                  <a:solidFill>
                    <a:schemeClr val="accent1"/>
                  </a:solidFill>
                  <a:latin typeface="Segoe UI"/>
                  <a:cs typeface="Segoe UI"/>
                </a:rPr>
                <a:t>70%</a:t>
              </a:r>
              <a:endParaRPr sz="1400" dirty="0">
                <a:solidFill>
                  <a:schemeClr val="accent1"/>
                </a:solidFill>
                <a:latin typeface="Segoe UI"/>
                <a:cs typeface="Segoe UI"/>
              </a:endParaRPr>
            </a:p>
            <a:p>
              <a:pPr marL="12700" algn="ctr">
                <a:lnSpc>
                  <a:spcPct val="100000"/>
                </a:lnSpc>
                <a:spcBef>
                  <a:spcPts val="209"/>
                </a:spcBef>
              </a:pPr>
              <a:r>
                <a:rPr lang="en-US" sz="1100" spc="5" dirty="0">
                  <a:latin typeface="Segoe UI"/>
                  <a:cs typeface="Segoe UI"/>
                </a:rPr>
                <a:t>See increased revenue</a:t>
              </a:r>
              <a:br>
                <a:rPr lang="en-US" sz="1100" spc="5" dirty="0">
                  <a:latin typeface="Segoe UI"/>
                  <a:cs typeface="Segoe UI"/>
                </a:rPr>
              </a:br>
              <a:endParaRPr lang="en-US" sz="1000" spc="5" dirty="0">
                <a:latin typeface="Segoe UI"/>
                <a:cs typeface="Segoe UI"/>
              </a:endParaRPr>
            </a:p>
          </p:txBody>
        </p:sp>
      </p:grpSp>
      <p:sp>
        <p:nvSpPr>
          <p:cNvPr id="85" name="object 2"/>
          <p:cNvSpPr txBox="1"/>
          <p:nvPr/>
        </p:nvSpPr>
        <p:spPr>
          <a:xfrm>
            <a:off x="609600" y="5965079"/>
            <a:ext cx="6553200" cy="338554"/>
          </a:xfrm>
          <a:prstGeom prst="rect">
            <a:avLst/>
          </a:prstGeom>
        </p:spPr>
        <p:txBody>
          <a:bodyPr vert="horz" wrap="square" lIns="0" tIns="0" rIns="0" bIns="9144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  <a:latin typeface="Segoe UI"/>
                <a:cs typeface="Segoe UI"/>
              </a:rPr>
              <a:t>Transformation at the right pace</a:t>
            </a:r>
            <a:endParaRPr lang="en-US" sz="1600" dirty="0">
              <a:solidFill>
                <a:schemeClr val="accent1"/>
              </a:solidFill>
              <a:latin typeface="Segoe UI"/>
              <a:cs typeface="Segoe UI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91" y="3297198"/>
            <a:ext cx="2413438" cy="239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9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83" y="4534652"/>
            <a:ext cx="5873435" cy="3190458"/>
          </a:xfrm>
          <a:prstGeom prst="rect">
            <a:avLst/>
          </a:prstGeom>
        </p:spPr>
      </p:pic>
      <p:sp>
        <p:nvSpPr>
          <p:cNvPr id="20" name="object 2"/>
          <p:cNvSpPr txBox="1"/>
          <p:nvPr/>
        </p:nvSpPr>
        <p:spPr>
          <a:xfrm>
            <a:off x="617073" y="7861906"/>
            <a:ext cx="2954449" cy="584775"/>
          </a:xfrm>
          <a:prstGeom prst="rect">
            <a:avLst/>
          </a:prstGeom>
        </p:spPr>
        <p:txBody>
          <a:bodyPr vert="horz" wrap="square" lIns="0" tIns="0" rIns="0" bIns="9144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  <a:latin typeface="Segoe UI"/>
                <a:cs typeface="Segoe UI"/>
              </a:rPr>
              <a:t>Work with a strategic, </a:t>
            </a:r>
          </a:p>
          <a:p>
            <a:pPr marL="12700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  <a:latin typeface="Segoe UI"/>
                <a:cs typeface="Segoe UI"/>
              </a:rPr>
              <a:t>long-term partner</a:t>
            </a:r>
            <a:endParaRPr lang="en-US" sz="1600" dirty="0">
              <a:solidFill>
                <a:schemeClr val="accent1"/>
              </a:solidFill>
              <a:latin typeface="Segoe UI"/>
              <a:cs typeface="Segoe UI"/>
            </a:endParaRPr>
          </a:p>
        </p:txBody>
      </p:sp>
      <p:sp>
        <p:nvSpPr>
          <p:cNvPr id="21" name="object 4"/>
          <p:cNvSpPr txBox="1"/>
          <p:nvPr/>
        </p:nvSpPr>
        <p:spPr>
          <a:xfrm>
            <a:off x="617073" y="8483614"/>
            <a:ext cx="3017280" cy="784830"/>
          </a:xfrm>
          <a:prstGeom prst="rect">
            <a:avLst/>
          </a:prstGeom>
        </p:spPr>
        <p:txBody>
          <a:bodyPr vert="horz" wrap="square" lIns="0" tIns="0" rIns="0" bIns="274320" rtlCol="0">
            <a:spAutoFit/>
          </a:bodyPr>
          <a:lstStyle/>
          <a:p>
            <a:r>
              <a:rPr lang="en-US" sz="1100" dirty="0">
                <a:latin typeface="Segoe UI" panose="020B0502040204020203" pitchFamily="34" charset="0"/>
                <a:cs typeface="Segoe UI" panose="020B0502040204020203" pitchFamily="34" charset="0"/>
              </a:rPr>
              <a:t>Avanade can help you continuously identify and execute short- and long-term strategic change, for specific workforces or your entire company</a:t>
            </a:r>
          </a:p>
        </p:txBody>
      </p:sp>
      <p:sp>
        <p:nvSpPr>
          <p:cNvPr id="22" name="object 424"/>
          <p:cNvSpPr/>
          <p:nvPr/>
        </p:nvSpPr>
        <p:spPr>
          <a:xfrm>
            <a:off x="3952436" y="7858079"/>
            <a:ext cx="3134370" cy="1681127"/>
          </a:xfrm>
          <a:custGeom>
            <a:avLst/>
            <a:gdLst/>
            <a:ahLst/>
            <a:cxnLst/>
            <a:rect l="l" t="t" r="r" b="b"/>
            <a:pathLst>
              <a:path w="2861309" h="1871345">
                <a:moveTo>
                  <a:pt x="2860700" y="1871129"/>
                </a:moveTo>
                <a:lnTo>
                  <a:pt x="0" y="1871129"/>
                </a:lnTo>
                <a:lnTo>
                  <a:pt x="0" y="0"/>
                </a:lnTo>
                <a:lnTo>
                  <a:pt x="2860700" y="0"/>
                </a:lnTo>
                <a:lnTo>
                  <a:pt x="2860700" y="1871129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446"/>
          <p:cNvSpPr txBox="1"/>
          <p:nvPr/>
        </p:nvSpPr>
        <p:spPr>
          <a:xfrm>
            <a:off x="4015352" y="7917999"/>
            <a:ext cx="2975387" cy="1479251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56210">
              <a:lnSpc>
                <a:spcPct val="100000"/>
              </a:lnSpc>
              <a:spcAft>
                <a:spcPts val="600"/>
              </a:spcAft>
            </a:pPr>
            <a:r>
              <a:rPr sz="1600" b="1" dirty="0">
                <a:latin typeface="Segoe UI"/>
                <a:cs typeface="Segoe UI"/>
              </a:rPr>
              <a:t>Contact</a:t>
            </a:r>
            <a:r>
              <a:rPr sz="1600" b="1" spc="-105" dirty="0">
                <a:latin typeface="Segoe UI"/>
                <a:cs typeface="Segoe UI"/>
              </a:rPr>
              <a:t> </a:t>
            </a:r>
            <a:r>
              <a:rPr sz="1600" b="1" dirty="0">
                <a:latin typeface="Segoe UI"/>
                <a:cs typeface="Segoe UI"/>
              </a:rPr>
              <a:t>us</a:t>
            </a:r>
          </a:p>
          <a:p>
            <a:pPr marL="156210" marR="168910">
              <a:spcAft>
                <a:spcPts val="600"/>
              </a:spcAft>
            </a:pPr>
            <a:r>
              <a:rPr lang="en-US" sz="1050" spc="-5" dirty="0">
                <a:latin typeface="Segoe UI" panose="020B0502040204020203" pitchFamily="34" charset="0"/>
                <a:cs typeface="Segoe UI" panose="020B0502040204020203" pitchFamily="34" charset="0"/>
              </a:rPr>
              <a:t>Let us set up </a:t>
            </a: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US" sz="1050" dirty="0">
                <a:latin typeface="Segoe UI" panose="020B0502040204020203" pitchFamily="34" charset="0"/>
                <a:cs typeface="Segoe UI" panose="020B0502040204020203" pitchFamily="34" charset="0"/>
              </a:rPr>
              <a:t> Digital Workplace Innovation Day to review success stories and demos and experience Avanade’s Digital Roadmap methodology.</a:t>
            </a:r>
            <a:endParaRPr sz="10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56210">
              <a:lnSpc>
                <a:spcPct val="100000"/>
              </a:lnSpc>
            </a:pP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&lt;insert contact</a:t>
            </a:r>
            <a:r>
              <a:rPr sz="1050" spc="-8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name&gt;</a:t>
            </a:r>
          </a:p>
          <a:p>
            <a:pPr marL="156210">
              <a:lnSpc>
                <a:spcPct val="100000"/>
              </a:lnSpc>
              <a:spcBef>
                <a:spcPts val="215"/>
              </a:spcBef>
            </a:pP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&lt;insert contact</a:t>
            </a:r>
            <a:r>
              <a:rPr sz="1050" spc="-8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email&gt;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1546" y="909532"/>
            <a:ext cx="3294285" cy="1549655"/>
          </a:xfrm>
          <a:prstGeom prst="rect">
            <a:avLst/>
          </a:prstGeom>
        </p:spPr>
        <p:txBody>
          <a:bodyPr wrap="square" numCol="1" spcCol="182880">
            <a:spAutoFit/>
          </a:bodyPr>
          <a:lstStyle/>
          <a:p>
            <a:pPr marL="164592" indent="-164592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spc="-10" dirty="0">
                <a:latin typeface="Segoe UI" panose="020B0502040204020203" pitchFamily="34" charset="0"/>
                <a:cs typeface="Segoe UI" panose="020B0502040204020203" pitchFamily="34" charset="0"/>
              </a:rPr>
              <a:t>Our exclusive </a:t>
            </a:r>
            <a:r>
              <a:rPr lang="en-US" sz="1100" spc="-10" dirty="0" err="1">
                <a:latin typeface="Segoe UI" panose="020B0502040204020203" pitchFamily="34" charset="0"/>
                <a:cs typeface="Segoe UI" panose="020B0502040204020203" pitchFamily="34" charset="0"/>
              </a:rPr>
              <a:t>iDays</a:t>
            </a:r>
            <a:r>
              <a:rPr lang="en-US" sz="1100" spc="-10" dirty="0">
                <a:latin typeface="Segoe UI" panose="020B0502040204020203" pitchFamily="34" charset="0"/>
                <a:cs typeface="Segoe UI" panose="020B0502040204020203" pitchFamily="34" charset="0"/>
              </a:rPr>
              <a:t> workshops include strategy development, a maturity model, and readiness assessments to generate your digital roadmap</a:t>
            </a:r>
          </a:p>
          <a:p>
            <a:pPr marL="164592" indent="-164592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spc="-10" dirty="0">
                <a:latin typeface="Segoe UI" panose="020B0502040204020203" pitchFamily="34" charset="0"/>
                <a:cs typeface="Segoe UI" panose="020B0502040204020203" pitchFamily="34" charset="0"/>
              </a:rPr>
              <a:t>Our groundbreaking Digital Workplace Insights diagnostics tool establishes your baseline, assesses progress, and measures value</a:t>
            </a:r>
          </a:p>
          <a:p>
            <a:pPr marL="164592" indent="-164592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spc="-1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6" name="Picture 10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855" y="8761750"/>
            <a:ext cx="596514" cy="612782"/>
          </a:xfrm>
          <a:prstGeom prst="rect">
            <a:avLst/>
          </a:prstGeom>
        </p:spPr>
      </p:pic>
      <p:sp>
        <p:nvSpPr>
          <p:cNvPr id="142" name="Rectangle 141"/>
          <p:cNvSpPr/>
          <p:nvPr/>
        </p:nvSpPr>
        <p:spPr>
          <a:xfrm>
            <a:off x="505659" y="3864764"/>
            <a:ext cx="67500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en-US" sz="1600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Backed by analytical insights, a more engaging experience puts the most productive content and tools at your employee’s fingertips</a:t>
            </a:r>
            <a:endParaRPr lang="en-US" sz="1200" b="1" dirty="0">
              <a:solidFill>
                <a:schemeClr val="accent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64592" indent="-164592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200" spc="-1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5659" y="405642"/>
            <a:ext cx="66673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We understand your path to a digital workplace</a:t>
            </a:r>
          </a:p>
        </p:txBody>
      </p:sp>
      <p:pic>
        <p:nvPicPr>
          <p:cNvPr id="15" name="Picture Placeholder 7"/>
          <p:cNvPicPr>
            <a:picLocks noChangeAspect="1"/>
          </p:cNvPicPr>
          <p:nvPr/>
        </p:nvPicPr>
        <p:blipFill>
          <a:blip r:embed="rId4"/>
          <a:srcRect l="8829" r="8829"/>
          <a:stretch>
            <a:fillRect/>
          </a:stretch>
        </p:blipFill>
        <p:spPr>
          <a:xfrm>
            <a:off x="2120285" y="4877807"/>
            <a:ext cx="3625061" cy="226670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3992400" y="909532"/>
            <a:ext cx="3263339" cy="1100301"/>
          </a:xfrm>
          <a:prstGeom prst="rect">
            <a:avLst/>
          </a:prstGeom>
        </p:spPr>
        <p:txBody>
          <a:bodyPr wrap="square" numCol="1" spcCol="182880">
            <a:spAutoFit/>
          </a:bodyPr>
          <a:lstStyle/>
          <a:p>
            <a:pPr marL="171450" indent="-1714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spc="-10" dirty="0">
                <a:latin typeface="Segoe UI" panose="020B0502040204020203" pitchFamily="34" charset="0"/>
                <a:cs typeface="Segoe UI" panose="020B0502040204020203" pitchFamily="34" charset="0"/>
              </a:rPr>
              <a:t>Change enablement methodology provides stakeholder analysis, a business impact assessment, engagement activities, and more</a:t>
            </a:r>
          </a:p>
          <a:p>
            <a:pPr marL="164592" indent="-164592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spc="-10" dirty="0">
                <a:latin typeface="Segoe UI" panose="020B0502040204020203" pitchFamily="34" charset="0"/>
                <a:cs typeface="Segoe UI" panose="020B0502040204020203" pitchFamily="34" charset="0"/>
              </a:rPr>
              <a:t>Proprietary accelerators and tools help you work faster and smarter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2" y="1976591"/>
            <a:ext cx="6564557" cy="151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OS Global Palette">
      <a:dk1>
        <a:srgbClr val="6E6E6E"/>
      </a:dk1>
      <a:lt1>
        <a:srgbClr val="FFFFFF"/>
      </a:lt1>
      <a:dk2>
        <a:srgbClr val="373737"/>
      </a:dk2>
      <a:lt2>
        <a:srgbClr val="FFFFFF"/>
      </a:lt2>
      <a:accent1>
        <a:srgbClr val="FF5800"/>
      </a:accent1>
      <a:accent2>
        <a:srgbClr val="005CB9"/>
      </a:accent2>
      <a:accent3>
        <a:srgbClr val="009FDA"/>
      </a:accent3>
      <a:accent4>
        <a:srgbClr val="34B233"/>
      </a:accent4>
      <a:accent5>
        <a:srgbClr val="9F26B5"/>
      </a:accent5>
      <a:accent6>
        <a:srgbClr val="008996"/>
      </a:accent6>
      <a:hlink>
        <a:srgbClr val="FF5800"/>
      </a:hlink>
      <a:folHlink>
        <a:srgbClr val="FF58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60AB408DAE1849AFD0E4CEB138B7DB" ma:contentTypeVersion="4" ma:contentTypeDescription="Create a new document." ma:contentTypeScope="" ma:versionID="bd26167bb810c46ae9cf45cc6b28df67">
  <xsd:schema xmlns:xsd="http://www.w3.org/2001/XMLSchema" xmlns:xs="http://www.w3.org/2001/XMLSchema" xmlns:p="http://schemas.microsoft.com/office/2006/metadata/properties" xmlns:ns2="5b558b63-e133-4717-8192-27ff2c84b6b1" targetNamespace="http://schemas.microsoft.com/office/2006/metadata/properties" ma:root="true" ma:fieldsID="ee11c05587afea501f8778d3863e3418" ns2:_="">
    <xsd:import namespace="5b558b63-e133-4717-8192-27ff2c84b6b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558b63-e133-4717-8192-27ff2c84b6b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5b558b63-e133-4717-8192-27ff2c84b6b1">
      <UserInfo>
        <DisplayName>Victoria Gomez (g)</DisplayName>
        <AccountId>31</AccountId>
        <AccountType/>
      </UserInfo>
      <UserInfo>
        <DisplayName>Mari London</DisplayName>
        <AccountId>14</AccountId>
        <AccountType/>
      </UserInfo>
      <UserInfo>
        <DisplayName>Lucas Gabriel Ortega (g)</DisplayName>
        <AccountId>39</AccountId>
        <AccountType/>
      </UserInfo>
      <UserInfo>
        <DisplayName>Kristin Landgraff</DisplayName>
        <AccountId>12</AccountId>
        <AccountType/>
      </UserInfo>
      <UserInfo>
        <DisplayName>Maximiliano Ciaccio (g)</DisplayName>
        <AccountId>66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A61DC65-2EB7-4784-A714-BB40674A03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558b63-e133-4717-8192-27ff2c84b6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8769E8-69E0-47D6-9CD2-D87AF8F29E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944C52-0FA3-4CC2-895D-D55AFB34289A}">
  <ds:schemaRefs>
    <ds:schemaRef ds:uri="http://schemas.microsoft.com/office/2006/metadata/properties"/>
    <ds:schemaRef ds:uri="5b558b63-e133-4717-8192-27ff2c84b6b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5880</TotalTime>
  <Words>309</Words>
  <Application>Microsoft Office PowerPoint</Application>
  <PresentationFormat>Custom</PresentationFormat>
  <Paragraphs>45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Segoe ui</vt:lpstr>
      <vt:lpstr>Segoe UI Light</vt:lpstr>
      <vt:lpstr>Office Theme</vt:lpstr>
      <vt:lpstr>Transform, engage, empower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Content_DMA_LeaveBehind_v0.4</dc:title>
  <dc:creator>Curtis Christman</dc:creator>
  <cp:lastModifiedBy>Josh Parks</cp:lastModifiedBy>
  <cp:revision>176</cp:revision>
  <dcterms:created xsi:type="dcterms:W3CDTF">2016-04-08T16:06:20Z</dcterms:created>
  <dcterms:modified xsi:type="dcterms:W3CDTF">2017-02-28T20:18:10Z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2016-04-08T00:00:00Z</vt:filetime>
  </property>
  <property fmtid="{D5CDD505-2E9C-101B-9397-08002B2CF9AE}" pid="3" name="Creator">
    <vt:lpwstr>Adobe Illustrator CC 2015 (Windows)</vt:lpwstr>
  </property>
  <property fmtid="{D5CDD505-2E9C-101B-9397-08002B2CF9AE}" pid="4" name="LastSaved">
    <vt:filetime>2016-04-08T00:00:00Z</vt:filetime>
  </property>
  <property fmtid="{D5CDD505-2E9C-101B-9397-08002B2CF9AE}" pid="5" name="ContentTypeId">
    <vt:lpwstr>0x010100FF60AB408DAE1849AFD0E4CEB138B7DB</vt:lpwstr>
  </property>
</Properties>
</file>